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2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 u="sng">
                <a:solidFill>
                  <a:srgbClr val="C6000A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E9002E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D1D1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 u="sng">
                <a:solidFill>
                  <a:srgbClr val="C6000A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9002E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D1D1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 u="sng">
                <a:solidFill>
                  <a:srgbClr val="C6000A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D1D1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6483" y="5972555"/>
            <a:ext cx="2261616" cy="48920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6572" cy="559460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845552" y="2139949"/>
            <a:ext cx="718185" cy="701040"/>
          </a:xfrm>
          <a:custGeom>
            <a:avLst/>
            <a:gdLst/>
            <a:ahLst/>
            <a:cxnLst/>
            <a:rect l="l" t="t" r="r" b="b"/>
            <a:pathLst>
              <a:path w="718184" h="701039">
                <a:moveTo>
                  <a:pt x="717804" y="0"/>
                </a:moveTo>
                <a:lnTo>
                  <a:pt x="0" y="0"/>
                </a:lnTo>
                <a:lnTo>
                  <a:pt x="0" y="21590"/>
                </a:lnTo>
                <a:lnTo>
                  <a:pt x="0" y="701040"/>
                </a:lnTo>
                <a:lnTo>
                  <a:pt x="22733" y="701040"/>
                </a:lnTo>
                <a:lnTo>
                  <a:pt x="22733" y="21590"/>
                </a:lnTo>
                <a:lnTo>
                  <a:pt x="717804" y="21590"/>
                </a:lnTo>
                <a:lnTo>
                  <a:pt x="717804" y="0"/>
                </a:lnTo>
                <a:close/>
              </a:path>
            </a:pathLst>
          </a:custGeom>
          <a:solidFill>
            <a:srgbClr val="C600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 u="sng">
                <a:solidFill>
                  <a:srgbClr val="C6000A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D1D1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D1D1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98607" y="6324600"/>
            <a:ext cx="1269492" cy="2758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6686" y="376555"/>
            <a:ext cx="949388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 u="sng">
                <a:solidFill>
                  <a:srgbClr val="C6000A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99582" y="1945639"/>
            <a:ext cx="5546725" cy="2451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E9002E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6163" y="6399536"/>
            <a:ext cx="153034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1D1D1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uniportal.huawei.com/accounts1/register-pc.html?redirect=https%3A%2F%2Fe.huawei.com%2Fen%2Ftalent%2Fportal%2F%23%2F&amp;x_app_i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.huawei.com/en/talent/usercenter/%23/home/myinf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1583" y="821182"/>
            <a:ext cx="22186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dirty="0">
                <a:solidFill>
                  <a:srgbClr val="1D1D1A"/>
                </a:solidFill>
              </a:rPr>
              <a:t>AI</a:t>
            </a:r>
            <a:r>
              <a:rPr sz="3200" u="none" spc="40" dirty="0">
                <a:solidFill>
                  <a:srgbClr val="1D1D1A"/>
                </a:solidFill>
              </a:rPr>
              <a:t> </a:t>
            </a:r>
            <a:r>
              <a:rPr sz="3200" u="none" spc="-10" dirty="0">
                <a:solidFill>
                  <a:srgbClr val="1D1D1A"/>
                </a:solidFill>
              </a:rPr>
              <a:t>Overview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7080" cy="6858000"/>
          </a:xfrm>
          <a:custGeom>
            <a:avLst/>
            <a:gdLst/>
            <a:ahLst/>
            <a:cxnLst/>
            <a:rect l="l" t="t" r="r" b="b"/>
            <a:pathLst>
              <a:path w="12197080" h="6858000">
                <a:moveTo>
                  <a:pt x="12196572" y="0"/>
                </a:moveTo>
                <a:lnTo>
                  <a:pt x="0" y="0"/>
                </a:lnTo>
                <a:lnTo>
                  <a:pt x="0" y="6858000"/>
                </a:lnTo>
                <a:lnTo>
                  <a:pt x="12196572" y="6858000"/>
                </a:lnTo>
                <a:lnTo>
                  <a:pt x="12196572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7711" y="727329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1D1D1A"/>
                </a:solidFill>
              </a:rPr>
              <a:t>Contents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048918" y="1987042"/>
            <a:ext cx="6481445" cy="1696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115" indent="-39941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12115" algn="l"/>
              </a:tabLst>
            </a:pPr>
            <a:r>
              <a:rPr sz="2200" dirty="0">
                <a:solidFill>
                  <a:srgbClr val="1D1D1A"/>
                </a:solidFill>
                <a:latin typeface="Microsoft Sans Serif"/>
                <a:cs typeface="Microsoft Sans Serif"/>
              </a:rPr>
              <a:t>How</a:t>
            </a:r>
            <a:r>
              <a:rPr sz="2200" spc="-2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D1D1A"/>
                </a:solidFill>
                <a:latin typeface="Microsoft Sans Serif"/>
                <a:cs typeface="Microsoft Sans Serif"/>
              </a:rPr>
              <a:t>to</a:t>
            </a:r>
            <a:r>
              <a:rPr sz="2200" spc="-2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D1D1A"/>
                </a:solidFill>
                <a:latin typeface="Microsoft Sans Serif"/>
                <a:cs typeface="Microsoft Sans Serif"/>
              </a:rPr>
              <a:t>create</a:t>
            </a:r>
            <a:r>
              <a:rPr sz="2200" spc="-2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D1D1A"/>
                </a:solidFill>
                <a:latin typeface="Microsoft Sans Serif"/>
                <a:cs typeface="Microsoft Sans Serif"/>
              </a:rPr>
              <a:t>account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0"/>
              </a:spcBef>
              <a:buClr>
                <a:srgbClr val="1D1D1A"/>
              </a:buClr>
              <a:buFont typeface="Microsoft Sans Serif"/>
              <a:buAutoNum type="arabicPeriod"/>
            </a:pPr>
            <a:endParaRPr sz="2200">
              <a:latin typeface="Microsoft Sans Serif"/>
              <a:cs typeface="Microsoft Sans Serif"/>
            </a:endParaRPr>
          </a:p>
          <a:p>
            <a:pPr marL="412115" indent="-399415">
              <a:lnSpc>
                <a:spcPct val="100000"/>
              </a:lnSpc>
              <a:buAutoNum type="arabicPeriod"/>
              <a:tabLst>
                <a:tab pos="412115" algn="l"/>
              </a:tabLst>
            </a:pPr>
            <a:r>
              <a:rPr sz="2200" dirty="0">
                <a:solidFill>
                  <a:srgbClr val="1D1D1A"/>
                </a:solidFill>
                <a:latin typeface="Microsoft Sans Serif"/>
                <a:cs typeface="Microsoft Sans Serif"/>
              </a:rPr>
              <a:t>How</a:t>
            </a:r>
            <a:r>
              <a:rPr sz="2200" spc="-2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D1D1A"/>
                </a:solidFill>
                <a:latin typeface="Microsoft Sans Serif"/>
                <a:cs typeface="Microsoft Sans Serif"/>
              </a:rPr>
              <a:t>to</a:t>
            </a:r>
            <a:r>
              <a:rPr sz="2200" spc="-3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D1D1A"/>
                </a:solidFill>
                <a:latin typeface="Microsoft Sans Serif"/>
                <a:cs typeface="Microsoft Sans Serif"/>
              </a:rPr>
              <a:t>associate</a:t>
            </a:r>
            <a:r>
              <a:rPr sz="2200" spc="-3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D1D1A"/>
                </a:solidFill>
                <a:latin typeface="Microsoft Sans Serif"/>
                <a:cs typeface="Microsoft Sans Serif"/>
              </a:rPr>
              <a:t>your</a:t>
            </a:r>
            <a:r>
              <a:rPr sz="2200" spc="-1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D1D1A"/>
                </a:solidFill>
                <a:latin typeface="Microsoft Sans Serif"/>
                <a:cs typeface="Microsoft Sans Serif"/>
              </a:rPr>
              <a:t>account</a:t>
            </a:r>
            <a:r>
              <a:rPr sz="2200" spc="-2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D1D1A"/>
                </a:solidFill>
                <a:latin typeface="Microsoft Sans Serif"/>
                <a:cs typeface="Microsoft Sans Serif"/>
              </a:rPr>
              <a:t>with</a:t>
            </a:r>
            <a:r>
              <a:rPr sz="2200" spc="-2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D1D1A"/>
                </a:solidFill>
                <a:latin typeface="Microsoft Sans Serif"/>
                <a:cs typeface="Microsoft Sans Serif"/>
              </a:rPr>
              <a:t>the</a:t>
            </a:r>
            <a:r>
              <a:rPr sz="2200" spc="-3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D1D1A"/>
                </a:solidFill>
                <a:latin typeface="Microsoft Sans Serif"/>
                <a:cs typeface="Microsoft Sans Serif"/>
              </a:rPr>
              <a:t>academy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Clr>
                <a:srgbClr val="1D1D1A"/>
              </a:buClr>
              <a:buFont typeface="Microsoft Sans Serif"/>
              <a:buAutoNum type="arabicPeriod"/>
            </a:pPr>
            <a:endParaRPr sz="2200">
              <a:latin typeface="Microsoft Sans Serif"/>
              <a:cs typeface="Microsoft Sans Serif"/>
            </a:endParaRPr>
          </a:p>
          <a:p>
            <a:pPr marL="412115" indent="-399415">
              <a:lnSpc>
                <a:spcPct val="100000"/>
              </a:lnSpc>
              <a:buAutoNum type="arabicPeriod"/>
              <a:tabLst>
                <a:tab pos="412115" algn="l"/>
              </a:tabLst>
            </a:pPr>
            <a:r>
              <a:rPr sz="2200" dirty="0">
                <a:solidFill>
                  <a:srgbClr val="1D1D1A"/>
                </a:solidFill>
                <a:latin typeface="Microsoft Sans Serif"/>
                <a:cs typeface="Microsoft Sans Serif"/>
              </a:rPr>
              <a:t>How</a:t>
            </a:r>
            <a:r>
              <a:rPr sz="2200" spc="-2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D1D1A"/>
                </a:solidFill>
                <a:latin typeface="Microsoft Sans Serif"/>
                <a:cs typeface="Microsoft Sans Serif"/>
              </a:rPr>
              <a:t>to</a:t>
            </a:r>
            <a:r>
              <a:rPr sz="2200" spc="-2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D1D1A"/>
                </a:solidFill>
                <a:latin typeface="Microsoft Sans Serif"/>
                <a:cs typeface="Microsoft Sans Serif"/>
              </a:rPr>
              <a:t>join</a:t>
            </a:r>
            <a:r>
              <a:rPr sz="2200" spc="-3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D1D1A"/>
                </a:solidFill>
                <a:latin typeface="Microsoft Sans Serif"/>
                <a:cs typeface="Microsoft Sans Serif"/>
              </a:rPr>
              <a:t>the</a:t>
            </a:r>
            <a:r>
              <a:rPr sz="2200" spc="-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D1D1A"/>
                </a:solidFill>
                <a:latin typeface="Microsoft Sans Serif"/>
                <a:cs typeface="Microsoft Sans Serif"/>
              </a:rPr>
              <a:t>class</a:t>
            </a:r>
            <a:r>
              <a:rPr sz="2200" spc="-3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D1D1A"/>
                </a:solidFill>
                <a:latin typeface="Microsoft Sans Serif"/>
                <a:cs typeface="Microsoft Sans Serif"/>
              </a:rPr>
              <a:t>and</a:t>
            </a:r>
            <a:r>
              <a:rPr sz="2200" spc="-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D1D1A"/>
                </a:solidFill>
                <a:latin typeface="Microsoft Sans Serif"/>
                <a:cs typeface="Microsoft Sans Serif"/>
              </a:rPr>
              <a:t>review</a:t>
            </a:r>
            <a:r>
              <a:rPr sz="2200" spc="-1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D1D1A"/>
                </a:solidFill>
                <a:latin typeface="Microsoft Sans Serif"/>
                <a:cs typeface="Microsoft Sans Serif"/>
              </a:rPr>
              <a:t>the</a:t>
            </a:r>
            <a:r>
              <a:rPr sz="2200" spc="-2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D1D1A"/>
                </a:solidFill>
                <a:latin typeface="Microsoft Sans Serif"/>
                <a:cs typeface="Microsoft Sans Serif"/>
              </a:rPr>
              <a:t>material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525" y="1889252"/>
            <a:ext cx="3935729" cy="209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354965" algn="l"/>
              </a:tabLst>
            </a:pP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open</a:t>
            </a:r>
            <a:r>
              <a:rPr sz="1800" spc="-2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the</a:t>
            </a:r>
            <a:r>
              <a:rPr sz="1800" spc="-3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registration</a:t>
            </a:r>
            <a:r>
              <a:rPr sz="1800" spc="-2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link</a:t>
            </a:r>
            <a:r>
              <a:rPr sz="1800" spc="-2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D1D1A"/>
                </a:solidFill>
                <a:latin typeface="Microsoft Sans Serif"/>
                <a:cs typeface="Microsoft Sans Serif"/>
              </a:rPr>
              <a:t>(</a:t>
            </a:r>
            <a:r>
              <a:rPr sz="1800" u="sng" spc="-10" dirty="0">
                <a:solidFill>
                  <a:srgbClr val="C6000A"/>
                </a:solidFill>
                <a:uFill>
                  <a:solidFill>
                    <a:srgbClr val="C6000A"/>
                  </a:solidFill>
                </a:uFill>
                <a:latin typeface="Microsoft Sans Serif"/>
                <a:cs typeface="Microsoft Sans Serif"/>
                <a:hlinkClick r:id="rId2"/>
              </a:rPr>
              <a:t>Register</a:t>
            </a:r>
            <a:r>
              <a:rPr sz="1800" spc="-10" dirty="0">
                <a:solidFill>
                  <a:srgbClr val="1D1D1A"/>
                </a:solidFill>
                <a:latin typeface="Microsoft Sans Serif"/>
                <a:cs typeface="Microsoft Sans Serif"/>
              </a:rPr>
              <a:t>)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Microsoft Sans Serif"/>
              <a:buAutoNum type="arabicPeriod"/>
            </a:pP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44"/>
              </a:spcBef>
              <a:buFont typeface="Microsoft Sans Serif"/>
              <a:buAutoNum type="arabicPeriod"/>
            </a:pP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54965" algn="l"/>
              </a:tabLst>
            </a:pP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Fill</a:t>
            </a:r>
            <a:r>
              <a:rPr sz="1800" spc="-3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the</a:t>
            </a:r>
            <a:r>
              <a:rPr sz="1800" spc="-1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data</a:t>
            </a:r>
            <a:r>
              <a:rPr sz="1800" spc="-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in</a:t>
            </a:r>
            <a:r>
              <a:rPr sz="1800" spc="-2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the</a:t>
            </a:r>
            <a:r>
              <a:rPr sz="1800" spc="-2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registration</a:t>
            </a:r>
            <a:r>
              <a:rPr sz="1800" spc="-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D1D1A"/>
                </a:solidFill>
                <a:latin typeface="Microsoft Sans Serif"/>
                <a:cs typeface="Microsoft Sans Serif"/>
              </a:rPr>
              <a:t>page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Microsoft Sans Serif"/>
              <a:buAutoNum type="arabicPeriod"/>
            </a:pP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buFont typeface="Microsoft Sans Serif"/>
              <a:buAutoNum type="arabicPeriod"/>
            </a:pP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54965" algn="l"/>
              </a:tabLst>
            </a:pP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Click on</a:t>
            </a:r>
            <a:r>
              <a:rPr sz="1800" spc="-10" dirty="0">
                <a:solidFill>
                  <a:srgbClr val="1D1D1A"/>
                </a:solidFill>
                <a:latin typeface="Microsoft Sans Serif"/>
                <a:cs typeface="Microsoft Sans Serif"/>
              </a:rPr>
              <a:t> Register.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none" dirty="0">
                <a:solidFill>
                  <a:srgbClr val="C00000"/>
                </a:solidFill>
                <a:latin typeface="Arial"/>
                <a:cs typeface="Arial"/>
              </a:rPr>
              <a:t>How</a:t>
            </a:r>
            <a:r>
              <a:rPr sz="3200" b="1" u="none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none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3200" b="1" u="none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none" dirty="0">
                <a:solidFill>
                  <a:srgbClr val="C00000"/>
                </a:solidFill>
                <a:latin typeface="Arial"/>
                <a:cs typeface="Arial"/>
              </a:rPr>
              <a:t>create</a:t>
            </a:r>
            <a:r>
              <a:rPr sz="3200" b="1" u="none" spc="-10" dirty="0">
                <a:solidFill>
                  <a:srgbClr val="C00000"/>
                </a:solidFill>
                <a:latin typeface="Arial"/>
                <a:cs typeface="Arial"/>
              </a:rPr>
              <a:t> account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88153" y="455676"/>
            <a:ext cx="6475730" cy="5798820"/>
            <a:chOff x="4788153" y="455676"/>
            <a:chExt cx="6475730" cy="57988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0343" y="455676"/>
              <a:ext cx="5463540" cy="57988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94503" y="2775204"/>
              <a:ext cx="1399540" cy="437515"/>
            </a:xfrm>
            <a:custGeom>
              <a:avLst/>
              <a:gdLst/>
              <a:ahLst/>
              <a:cxnLst/>
              <a:rect l="l" t="t" r="r" b="b"/>
              <a:pathLst>
                <a:path w="1399539" h="437514">
                  <a:moveTo>
                    <a:pt x="0" y="109347"/>
                  </a:moveTo>
                  <a:lnTo>
                    <a:pt x="1180338" y="109347"/>
                  </a:lnTo>
                  <a:lnTo>
                    <a:pt x="1180338" y="0"/>
                  </a:lnTo>
                  <a:lnTo>
                    <a:pt x="1399032" y="218694"/>
                  </a:lnTo>
                  <a:lnTo>
                    <a:pt x="1180338" y="437388"/>
                  </a:lnTo>
                  <a:lnTo>
                    <a:pt x="1180338" y="328041"/>
                  </a:lnTo>
                  <a:lnTo>
                    <a:pt x="0" y="328041"/>
                  </a:lnTo>
                  <a:lnTo>
                    <a:pt x="0" y="109347"/>
                  </a:lnTo>
                  <a:close/>
                </a:path>
              </a:pathLst>
            </a:custGeom>
            <a:ln w="12699">
              <a:solidFill>
                <a:srgbClr val="AE00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8" name="object 8"/>
          <p:cNvSpPr txBox="1"/>
          <p:nvPr/>
        </p:nvSpPr>
        <p:spPr>
          <a:xfrm>
            <a:off x="1174496" y="6399231"/>
            <a:ext cx="221996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1D1D1B"/>
                </a:solidFill>
                <a:latin typeface="Microsoft Sans Serif"/>
                <a:cs typeface="Microsoft Sans Serif"/>
              </a:rPr>
              <a:t>Huawei</a:t>
            </a:r>
            <a:r>
              <a:rPr sz="9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D1D1B"/>
                </a:solidFill>
                <a:latin typeface="Microsoft Sans Serif"/>
                <a:cs typeface="Microsoft Sans Serif"/>
              </a:rPr>
              <a:t>Proprietary</a:t>
            </a:r>
            <a:r>
              <a:rPr sz="9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D1D1B"/>
                </a:solidFill>
                <a:latin typeface="Microsoft Sans Serif"/>
                <a:cs typeface="Microsoft Sans Serif"/>
              </a:rPr>
              <a:t>-</a:t>
            </a:r>
            <a:r>
              <a:rPr sz="9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D1D1B"/>
                </a:solidFill>
                <a:latin typeface="Microsoft Sans Serif"/>
                <a:cs typeface="Microsoft Sans Serif"/>
              </a:rPr>
              <a:t>Restricted</a:t>
            </a:r>
            <a:r>
              <a:rPr sz="9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Distribution</a:t>
            </a:r>
            <a:endParaRPr sz="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525" y="1581403"/>
            <a:ext cx="5332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1.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open</a:t>
            </a:r>
            <a:r>
              <a:rPr sz="1800" spc="-3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My</a:t>
            </a:r>
            <a:r>
              <a:rPr sz="1800" spc="-3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information</a:t>
            </a:r>
            <a:r>
              <a:rPr sz="1800" spc="-2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page</a:t>
            </a:r>
            <a:r>
              <a:rPr sz="1800" spc="-2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(</a:t>
            </a:r>
            <a:r>
              <a:rPr sz="1800" u="sng" dirty="0">
                <a:solidFill>
                  <a:srgbClr val="C6000A"/>
                </a:solidFill>
                <a:uFill>
                  <a:solidFill>
                    <a:srgbClr val="C6000A"/>
                  </a:solidFill>
                </a:uFill>
                <a:latin typeface="Microsoft Sans Serif"/>
                <a:cs typeface="Microsoft Sans Serif"/>
                <a:hlinkClick r:id="rId2"/>
              </a:rPr>
              <a:t>Personal</a:t>
            </a:r>
            <a:r>
              <a:rPr sz="1800" u="sng" spc="-30" dirty="0">
                <a:solidFill>
                  <a:srgbClr val="C6000A"/>
                </a:solidFill>
                <a:uFill>
                  <a:solidFill>
                    <a:srgbClr val="C6000A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sng" spc="-10" dirty="0">
                <a:solidFill>
                  <a:srgbClr val="C6000A"/>
                </a:solidFill>
                <a:uFill>
                  <a:solidFill>
                    <a:srgbClr val="C6000A"/>
                  </a:solidFill>
                </a:uFill>
                <a:latin typeface="Microsoft Sans Serif"/>
                <a:cs typeface="Microsoft Sans Serif"/>
                <a:hlinkClick r:id="rId2"/>
              </a:rPr>
              <a:t>Information</a:t>
            </a:r>
            <a:r>
              <a:rPr sz="1800" spc="-10" dirty="0">
                <a:solidFill>
                  <a:srgbClr val="1D1D1A"/>
                </a:solidFill>
                <a:latin typeface="Microsoft Sans Serif"/>
                <a:cs typeface="Microsoft Sans Serif"/>
              </a:rPr>
              <a:t>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5525" y="2068779"/>
            <a:ext cx="30721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2.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Click</a:t>
            </a:r>
            <a:r>
              <a:rPr sz="1800" spc="-3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on</a:t>
            </a:r>
            <a:r>
              <a:rPr sz="1800" spc="-12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Associate</a:t>
            </a:r>
            <a:r>
              <a:rPr sz="1800" spc="-3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D1D1A"/>
                </a:solidFill>
                <a:latin typeface="Microsoft Sans Serif"/>
                <a:cs typeface="Microsoft Sans Serif"/>
              </a:rPr>
              <a:t>Student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none" dirty="0">
                <a:solidFill>
                  <a:srgbClr val="C00000"/>
                </a:solidFill>
                <a:latin typeface="Arial"/>
                <a:cs typeface="Arial"/>
              </a:rPr>
              <a:t>How</a:t>
            </a:r>
            <a:r>
              <a:rPr sz="3200" b="1" u="none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none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3200" b="1" u="none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none" dirty="0">
                <a:solidFill>
                  <a:srgbClr val="C00000"/>
                </a:solidFill>
                <a:latin typeface="Arial"/>
                <a:cs typeface="Arial"/>
              </a:rPr>
              <a:t>associate</a:t>
            </a:r>
            <a:r>
              <a:rPr sz="3200" b="1" u="none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none" dirty="0">
                <a:solidFill>
                  <a:srgbClr val="C00000"/>
                </a:solidFill>
                <a:latin typeface="Arial"/>
                <a:cs typeface="Arial"/>
              </a:rPr>
              <a:t>your</a:t>
            </a:r>
            <a:r>
              <a:rPr sz="3200" b="1" u="none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none" dirty="0">
                <a:solidFill>
                  <a:srgbClr val="C00000"/>
                </a:solidFill>
                <a:latin typeface="Arial"/>
                <a:cs typeface="Arial"/>
              </a:rPr>
              <a:t>account</a:t>
            </a:r>
            <a:r>
              <a:rPr sz="3200" b="1" u="none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none" dirty="0">
                <a:solidFill>
                  <a:srgbClr val="C00000"/>
                </a:solidFill>
                <a:latin typeface="Arial"/>
                <a:cs typeface="Arial"/>
              </a:rPr>
              <a:t>with</a:t>
            </a:r>
            <a:r>
              <a:rPr sz="3200" b="1" u="none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none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3200" b="1" u="none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none" spc="-10" dirty="0">
                <a:solidFill>
                  <a:srgbClr val="C00000"/>
                </a:solidFill>
                <a:latin typeface="Arial"/>
                <a:cs typeface="Arial"/>
              </a:rPr>
              <a:t>academy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31133" y="2538956"/>
            <a:ext cx="3681729" cy="3390265"/>
            <a:chOff x="931133" y="2538956"/>
            <a:chExt cx="3681729" cy="33902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1133" y="2538956"/>
              <a:ext cx="3681283" cy="33901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75101" y="4245991"/>
              <a:ext cx="843280" cy="819785"/>
            </a:xfrm>
            <a:custGeom>
              <a:avLst/>
              <a:gdLst/>
              <a:ahLst/>
              <a:cxnLst/>
              <a:rect l="l" t="t" r="r" b="b"/>
              <a:pathLst>
                <a:path w="843279" h="819785">
                  <a:moveTo>
                    <a:pt x="785749" y="0"/>
                  </a:moveTo>
                  <a:lnTo>
                    <a:pt x="30480" y="730630"/>
                  </a:lnTo>
                  <a:lnTo>
                    <a:pt x="1905" y="701039"/>
                  </a:lnTo>
                  <a:lnTo>
                    <a:pt x="0" y="817625"/>
                  </a:lnTo>
                  <a:lnTo>
                    <a:pt x="116459" y="819530"/>
                  </a:lnTo>
                  <a:lnTo>
                    <a:pt x="87884" y="789939"/>
                  </a:lnTo>
                  <a:lnTo>
                    <a:pt x="843026" y="59308"/>
                  </a:lnTo>
                  <a:lnTo>
                    <a:pt x="785749" y="0"/>
                  </a:lnTo>
                  <a:close/>
                </a:path>
              </a:pathLst>
            </a:custGeom>
            <a:solidFill>
              <a:srgbClr val="E9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75101" y="4245991"/>
              <a:ext cx="843280" cy="819785"/>
            </a:xfrm>
            <a:custGeom>
              <a:avLst/>
              <a:gdLst/>
              <a:ahLst/>
              <a:cxnLst/>
              <a:rect l="l" t="t" r="r" b="b"/>
              <a:pathLst>
                <a:path w="843279" h="819785">
                  <a:moveTo>
                    <a:pt x="843026" y="59308"/>
                  </a:moveTo>
                  <a:lnTo>
                    <a:pt x="87884" y="789939"/>
                  </a:lnTo>
                  <a:lnTo>
                    <a:pt x="116459" y="819530"/>
                  </a:lnTo>
                  <a:lnTo>
                    <a:pt x="0" y="817625"/>
                  </a:lnTo>
                  <a:lnTo>
                    <a:pt x="1905" y="701039"/>
                  </a:lnTo>
                  <a:lnTo>
                    <a:pt x="30480" y="730630"/>
                  </a:lnTo>
                  <a:lnTo>
                    <a:pt x="785749" y="0"/>
                  </a:lnTo>
                  <a:lnTo>
                    <a:pt x="843026" y="59308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50947" y="5173979"/>
              <a:ext cx="917575" cy="312420"/>
            </a:xfrm>
            <a:custGeom>
              <a:avLst/>
              <a:gdLst/>
              <a:ahLst/>
              <a:cxnLst/>
              <a:rect l="l" t="t" r="r" b="b"/>
              <a:pathLst>
                <a:path w="917575" h="312420">
                  <a:moveTo>
                    <a:pt x="0" y="312420"/>
                  </a:moveTo>
                  <a:lnTo>
                    <a:pt x="917448" y="312420"/>
                  </a:lnTo>
                  <a:lnTo>
                    <a:pt x="917448" y="0"/>
                  </a:lnTo>
                  <a:lnTo>
                    <a:pt x="0" y="0"/>
                  </a:lnTo>
                  <a:lnTo>
                    <a:pt x="0" y="31242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631685" y="1581403"/>
            <a:ext cx="2920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3.</a:t>
            </a:r>
            <a:r>
              <a:rPr sz="1800" spc="-2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open</a:t>
            </a:r>
            <a:r>
              <a:rPr sz="1800" spc="-2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My</a:t>
            </a:r>
            <a:r>
              <a:rPr sz="1800" spc="-3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information</a:t>
            </a:r>
            <a:r>
              <a:rPr sz="1800" spc="-1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D1D1A"/>
                </a:solidFill>
                <a:latin typeface="Microsoft Sans Serif"/>
                <a:cs typeface="Microsoft Sans Serif"/>
              </a:rPr>
              <a:t>page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7835" y="2039111"/>
            <a:ext cx="5161788" cy="362864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13" name="object 13"/>
          <p:cNvSpPr txBox="1"/>
          <p:nvPr/>
        </p:nvSpPr>
        <p:spPr>
          <a:xfrm>
            <a:off x="1174496" y="6399231"/>
            <a:ext cx="221996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1D1D1B"/>
                </a:solidFill>
                <a:latin typeface="Microsoft Sans Serif"/>
                <a:cs typeface="Microsoft Sans Serif"/>
              </a:rPr>
              <a:t>Huawei</a:t>
            </a:r>
            <a:r>
              <a:rPr sz="9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D1D1B"/>
                </a:solidFill>
                <a:latin typeface="Microsoft Sans Serif"/>
                <a:cs typeface="Microsoft Sans Serif"/>
              </a:rPr>
              <a:t>Proprietary</a:t>
            </a:r>
            <a:r>
              <a:rPr sz="9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D1D1B"/>
                </a:solidFill>
                <a:latin typeface="Microsoft Sans Serif"/>
                <a:cs typeface="Microsoft Sans Serif"/>
              </a:rPr>
              <a:t>-</a:t>
            </a:r>
            <a:r>
              <a:rPr sz="9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D1D1B"/>
                </a:solidFill>
                <a:latin typeface="Microsoft Sans Serif"/>
                <a:cs typeface="Microsoft Sans Serif"/>
              </a:rPr>
              <a:t>Restricted</a:t>
            </a:r>
            <a:r>
              <a:rPr sz="9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Distribution</a:t>
            </a:r>
            <a:endParaRPr sz="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6957" y="376250"/>
            <a:ext cx="752855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3.</a:t>
            </a:r>
            <a:r>
              <a:rPr sz="1800" spc="-1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open</a:t>
            </a:r>
            <a:r>
              <a:rPr sz="1800" spc="1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My</a:t>
            </a:r>
            <a:r>
              <a:rPr sz="1800" spc="-1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information</a:t>
            </a:r>
            <a:r>
              <a:rPr sz="1800" spc="3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page</a:t>
            </a:r>
            <a:r>
              <a:rPr sz="1800" spc="1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D1D1A"/>
                </a:solidFill>
                <a:latin typeface="Microsoft Sans Serif"/>
                <a:cs typeface="Microsoft Sans Serif"/>
              </a:rPr>
              <a:t>(FILL</a:t>
            </a:r>
            <a:r>
              <a:rPr sz="1800" spc="-15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ALL</a:t>
            </a:r>
            <a:r>
              <a:rPr sz="1800" spc="-8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THE</a:t>
            </a:r>
            <a:r>
              <a:rPr sz="1800" spc="-1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REQIRED</a:t>
            </a:r>
            <a:r>
              <a:rPr sz="1800" spc="-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spc="-65" dirty="0">
                <a:solidFill>
                  <a:srgbClr val="1D1D1A"/>
                </a:solidFill>
                <a:latin typeface="Microsoft Sans Serif"/>
                <a:cs typeface="Microsoft Sans Serif"/>
              </a:rPr>
              <a:t>DATA</a:t>
            </a:r>
            <a:r>
              <a:rPr sz="1800" spc="-19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AS</a:t>
            </a:r>
            <a:r>
              <a:rPr sz="1800" spc="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D1D1A"/>
                </a:solidFill>
                <a:latin typeface="Microsoft Sans Serif"/>
                <a:cs typeface="Microsoft Sans Serif"/>
              </a:rPr>
              <a:t>BELOW)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32432" y="984503"/>
            <a:ext cx="8281670" cy="5265420"/>
            <a:chOff x="1932432" y="984503"/>
            <a:chExt cx="8281670" cy="5265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2432" y="984503"/>
              <a:ext cx="8281416" cy="52654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91868" y="4861559"/>
              <a:ext cx="8034655" cy="843280"/>
            </a:xfrm>
            <a:custGeom>
              <a:avLst/>
              <a:gdLst/>
              <a:ahLst/>
              <a:cxnLst/>
              <a:rect l="l" t="t" r="r" b="b"/>
              <a:pathLst>
                <a:path w="8034655" h="843279">
                  <a:moveTo>
                    <a:pt x="97536" y="297180"/>
                  </a:moveTo>
                  <a:lnTo>
                    <a:pt x="2552700" y="297180"/>
                  </a:lnTo>
                  <a:lnTo>
                    <a:pt x="2552700" y="0"/>
                  </a:lnTo>
                  <a:lnTo>
                    <a:pt x="97536" y="0"/>
                  </a:lnTo>
                  <a:lnTo>
                    <a:pt x="97536" y="297180"/>
                  </a:lnTo>
                  <a:close/>
                </a:path>
                <a:path w="8034655" h="843279">
                  <a:moveTo>
                    <a:pt x="0" y="842772"/>
                  </a:moveTo>
                  <a:lnTo>
                    <a:pt x="2455163" y="842772"/>
                  </a:lnTo>
                  <a:lnTo>
                    <a:pt x="2455163" y="545592"/>
                  </a:lnTo>
                  <a:lnTo>
                    <a:pt x="0" y="545592"/>
                  </a:lnTo>
                  <a:lnTo>
                    <a:pt x="0" y="842772"/>
                  </a:lnTo>
                  <a:close/>
                </a:path>
                <a:path w="8034655" h="843279">
                  <a:moveTo>
                    <a:pt x="2705099" y="842772"/>
                  </a:moveTo>
                  <a:lnTo>
                    <a:pt x="5158739" y="842772"/>
                  </a:lnTo>
                  <a:lnTo>
                    <a:pt x="5158739" y="545592"/>
                  </a:lnTo>
                  <a:lnTo>
                    <a:pt x="2705099" y="545592"/>
                  </a:lnTo>
                  <a:lnTo>
                    <a:pt x="2705099" y="842772"/>
                  </a:lnTo>
                  <a:close/>
                </a:path>
                <a:path w="8034655" h="843279">
                  <a:moveTo>
                    <a:pt x="5580887" y="295656"/>
                  </a:moveTo>
                  <a:lnTo>
                    <a:pt x="8034528" y="295656"/>
                  </a:lnTo>
                  <a:lnTo>
                    <a:pt x="8034528" y="0"/>
                  </a:lnTo>
                  <a:lnTo>
                    <a:pt x="5580887" y="0"/>
                  </a:lnTo>
                  <a:lnTo>
                    <a:pt x="5580887" y="295656"/>
                  </a:lnTo>
                  <a:close/>
                </a:path>
                <a:path w="8034655" h="843279">
                  <a:moveTo>
                    <a:pt x="5580887" y="833628"/>
                  </a:moveTo>
                  <a:lnTo>
                    <a:pt x="8034528" y="833628"/>
                  </a:lnTo>
                  <a:lnTo>
                    <a:pt x="8034528" y="536448"/>
                  </a:lnTo>
                  <a:lnTo>
                    <a:pt x="5580887" y="536448"/>
                  </a:lnTo>
                  <a:lnTo>
                    <a:pt x="5580887" y="833628"/>
                  </a:lnTo>
                  <a:close/>
                </a:path>
              </a:pathLst>
            </a:custGeom>
            <a:ln w="12700">
              <a:solidFill>
                <a:srgbClr val="E900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7" name="object 7"/>
          <p:cNvSpPr txBox="1"/>
          <p:nvPr/>
        </p:nvSpPr>
        <p:spPr>
          <a:xfrm>
            <a:off x="1174496" y="6399231"/>
            <a:ext cx="221996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1D1D1B"/>
                </a:solidFill>
                <a:latin typeface="Microsoft Sans Serif"/>
                <a:cs typeface="Microsoft Sans Serif"/>
              </a:rPr>
              <a:t>Huawei</a:t>
            </a:r>
            <a:r>
              <a:rPr sz="9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D1D1B"/>
                </a:solidFill>
                <a:latin typeface="Microsoft Sans Serif"/>
                <a:cs typeface="Microsoft Sans Serif"/>
              </a:rPr>
              <a:t>Proprietary</a:t>
            </a:r>
            <a:r>
              <a:rPr sz="9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D1D1B"/>
                </a:solidFill>
                <a:latin typeface="Microsoft Sans Serif"/>
                <a:cs typeface="Microsoft Sans Serif"/>
              </a:rPr>
              <a:t>-</a:t>
            </a:r>
            <a:r>
              <a:rPr sz="9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D1D1B"/>
                </a:solidFill>
                <a:latin typeface="Microsoft Sans Serif"/>
                <a:cs typeface="Microsoft Sans Serif"/>
              </a:rPr>
              <a:t>Restricted</a:t>
            </a:r>
            <a:r>
              <a:rPr sz="9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Distribution</a:t>
            </a:r>
            <a:endParaRPr sz="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9123" y="6411931"/>
            <a:ext cx="492759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istribution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3008" y="486283"/>
            <a:ext cx="2064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rgbClr val="1D1D1A"/>
                </a:solidFill>
              </a:rPr>
              <a:t>4.</a:t>
            </a:r>
            <a:r>
              <a:rPr u="none" spc="5" dirty="0">
                <a:solidFill>
                  <a:srgbClr val="1D1D1A"/>
                </a:solidFill>
              </a:rPr>
              <a:t> </a:t>
            </a:r>
            <a:r>
              <a:rPr u="none" dirty="0">
                <a:solidFill>
                  <a:srgbClr val="1D1D1A"/>
                </a:solidFill>
              </a:rPr>
              <a:t>Click on</a:t>
            </a:r>
            <a:r>
              <a:rPr u="none" spc="15" dirty="0">
                <a:solidFill>
                  <a:srgbClr val="1D1D1A"/>
                </a:solidFill>
              </a:rPr>
              <a:t> </a:t>
            </a:r>
            <a:r>
              <a:rPr u="none" dirty="0">
                <a:solidFill>
                  <a:srgbClr val="1D1D1A"/>
                </a:solidFill>
              </a:rPr>
              <a:t>the </a:t>
            </a:r>
            <a:r>
              <a:rPr u="none" dirty="0">
                <a:solidFill>
                  <a:srgbClr val="C00000"/>
                </a:solidFill>
              </a:rPr>
              <a:t>red </a:t>
            </a:r>
            <a:r>
              <a:rPr u="none" spc="-50" dirty="0">
                <a:solidFill>
                  <a:srgbClr val="C00000"/>
                </a:solidFill>
              </a:rPr>
              <a:t>+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63276" y="865604"/>
            <a:ext cx="4688840" cy="3367404"/>
            <a:chOff x="463276" y="865604"/>
            <a:chExt cx="4688840" cy="33674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276" y="865604"/>
              <a:ext cx="4688625" cy="33673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42537" y="1863725"/>
              <a:ext cx="382905" cy="506095"/>
            </a:xfrm>
            <a:custGeom>
              <a:avLst/>
              <a:gdLst/>
              <a:ahLst/>
              <a:cxnLst/>
              <a:rect l="l" t="t" r="r" b="b"/>
              <a:pathLst>
                <a:path w="382904" h="506094">
                  <a:moveTo>
                    <a:pt x="91059" y="0"/>
                  </a:moveTo>
                  <a:lnTo>
                    <a:pt x="0" y="58038"/>
                  </a:lnTo>
                  <a:lnTo>
                    <a:pt x="245617" y="443611"/>
                  </a:lnTo>
                  <a:lnTo>
                    <a:pt x="200151" y="472566"/>
                  </a:lnTo>
                  <a:lnTo>
                    <a:pt x="349250" y="505587"/>
                  </a:lnTo>
                  <a:lnTo>
                    <a:pt x="382397" y="356488"/>
                  </a:lnTo>
                  <a:lnTo>
                    <a:pt x="336803" y="385445"/>
                  </a:lnTo>
                  <a:lnTo>
                    <a:pt x="91059" y="0"/>
                  </a:lnTo>
                  <a:close/>
                </a:path>
              </a:pathLst>
            </a:custGeom>
            <a:solidFill>
              <a:srgbClr val="E9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42537" y="1863725"/>
              <a:ext cx="382905" cy="506095"/>
            </a:xfrm>
            <a:custGeom>
              <a:avLst/>
              <a:gdLst/>
              <a:ahLst/>
              <a:cxnLst/>
              <a:rect l="l" t="t" r="r" b="b"/>
              <a:pathLst>
                <a:path w="382904" h="506094">
                  <a:moveTo>
                    <a:pt x="0" y="58038"/>
                  </a:moveTo>
                  <a:lnTo>
                    <a:pt x="245617" y="443611"/>
                  </a:lnTo>
                  <a:lnTo>
                    <a:pt x="200151" y="472566"/>
                  </a:lnTo>
                  <a:lnTo>
                    <a:pt x="349250" y="505587"/>
                  </a:lnTo>
                  <a:lnTo>
                    <a:pt x="382397" y="356488"/>
                  </a:lnTo>
                  <a:lnTo>
                    <a:pt x="336803" y="385445"/>
                  </a:lnTo>
                  <a:lnTo>
                    <a:pt x="91059" y="0"/>
                  </a:lnTo>
                  <a:lnTo>
                    <a:pt x="0" y="58038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74947" y="2266188"/>
              <a:ext cx="452755" cy="368935"/>
            </a:xfrm>
            <a:custGeom>
              <a:avLst/>
              <a:gdLst/>
              <a:ahLst/>
              <a:cxnLst/>
              <a:rect l="l" t="t" r="r" b="b"/>
              <a:pathLst>
                <a:path w="452754" h="368935">
                  <a:moveTo>
                    <a:pt x="0" y="368808"/>
                  </a:moveTo>
                  <a:lnTo>
                    <a:pt x="452627" y="368808"/>
                  </a:lnTo>
                  <a:lnTo>
                    <a:pt x="452627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770245" y="486283"/>
            <a:ext cx="36055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5.</a:t>
            </a:r>
            <a:r>
              <a:rPr sz="1800" spc="-2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Search</a:t>
            </a:r>
            <a:r>
              <a:rPr sz="1800" spc="-2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with</a:t>
            </a:r>
            <a:r>
              <a:rPr sz="1800" spc="2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your</a:t>
            </a:r>
            <a:r>
              <a:rPr sz="1800" spc="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academy</a:t>
            </a:r>
            <a:r>
              <a:rPr sz="1800" spc="-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D1D1A"/>
                </a:solidFill>
                <a:latin typeface="Microsoft Sans Serif"/>
                <a:cs typeface="Microsoft Sans Serif"/>
              </a:rPr>
              <a:t>name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91320" y="865604"/>
            <a:ext cx="6868159" cy="3367404"/>
            <a:chOff x="5291320" y="865604"/>
            <a:chExt cx="6868159" cy="3367404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1320" y="865604"/>
              <a:ext cx="6867921" cy="336733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75832" y="1389887"/>
              <a:ext cx="820419" cy="445134"/>
            </a:xfrm>
            <a:custGeom>
              <a:avLst/>
              <a:gdLst/>
              <a:ahLst/>
              <a:cxnLst/>
              <a:rect l="l" t="t" r="r" b="b"/>
              <a:pathLst>
                <a:path w="820420" h="445135">
                  <a:moveTo>
                    <a:pt x="0" y="445008"/>
                  </a:moveTo>
                  <a:lnTo>
                    <a:pt x="819912" y="445008"/>
                  </a:lnTo>
                  <a:lnTo>
                    <a:pt x="819912" y="0"/>
                  </a:lnTo>
                  <a:lnTo>
                    <a:pt x="0" y="0"/>
                  </a:lnTo>
                  <a:lnTo>
                    <a:pt x="0" y="445008"/>
                  </a:lnTo>
                  <a:close/>
                </a:path>
              </a:pathLst>
            </a:custGeom>
            <a:ln w="12699">
              <a:solidFill>
                <a:srgbClr val="E900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263766" y="1845310"/>
            <a:ext cx="4793615" cy="429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7495" indent="-264795">
              <a:lnSpc>
                <a:spcPts val="1590"/>
              </a:lnSpc>
              <a:spcBef>
                <a:spcPts val="105"/>
              </a:spcBef>
              <a:buAutoNum type="arabicParenBoth"/>
              <a:tabLst>
                <a:tab pos="277495" algn="l"/>
              </a:tabLst>
            </a:pP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Write</a:t>
            </a:r>
            <a:r>
              <a:rPr sz="1400" spc="-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the</a:t>
            </a:r>
            <a:r>
              <a:rPr sz="14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university</a:t>
            </a:r>
            <a:r>
              <a:rPr sz="14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name</a:t>
            </a:r>
            <a:endParaRPr sz="1400">
              <a:latin typeface="Microsoft Sans Serif"/>
              <a:cs typeface="Microsoft Sans Serif"/>
            </a:endParaRPr>
          </a:p>
          <a:p>
            <a:pPr marL="3562985" indent="-264795">
              <a:lnSpc>
                <a:spcPts val="1590"/>
              </a:lnSpc>
              <a:buAutoNum type="arabicParenBoth"/>
              <a:tabLst>
                <a:tab pos="3562985" algn="l"/>
              </a:tabLst>
            </a:pP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Click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on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search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682228" y="1909572"/>
            <a:ext cx="821690" cy="443865"/>
          </a:xfrm>
          <a:custGeom>
            <a:avLst/>
            <a:gdLst/>
            <a:ahLst/>
            <a:cxnLst/>
            <a:rect l="l" t="t" r="r" b="b"/>
            <a:pathLst>
              <a:path w="821690" h="443864">
                <a:moveTo>
                  <a:pt x="0" y="443484"/>
                </a:moveTo>
                <a:lnTo>
                  <a:pt x="821435" y="443484"/>
                </a:lnTo>
                <a:lnTo>
                  <a:pt x="821435" y="0"/>
                </a:lnTo>
                <a:lnTo>
                  <a:pt x="0" y="0"/>
                </a:lnTo>
                <a:lnTo>
                  <a:pt x="0" y="443484"/>
                </a:lnTo>
                <a:close/>
              </a:path>
            </a:pathLst>
          </a:custGeom>
          <a:ln w="12699">
            <a:solidFill>
              <a:srgbClr val="E90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58332" y="3006089"/>
            <a:ext cx="17780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(3)Mark</a:t>
            </a:r>
            <a:r>
              <a:rPr sz="14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the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check</a:t>
            </a:r>
            <a:r>
              <a:rPr sz="14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box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43371" y="2540507"/>
            <a:ext cx="3860800" cy="1336675"/>
          </a:xfrm>
          <a:custGeom>
            <a:avLst/>
            <a:gdLst/>
            <a:ahLst/>
            <a:cxnLst/>
            <a:rect l="l" t="t" r="r" b="b"/>
            <a:pathLst>
              <a:path w="3860800" h="1336675">
                <a:moveTo>
                  <a:pt x="0" y="443484"/>
                </a:moveTo>
                <a:lnTo>
                  <a:pt x="327660" y="443484"/>
                </a:lnTo>
                <a:lnTo>
                  <a:pt x="327660" y="0"/>
                </a:lnTo>
                <a:lnTo>
                  <a:pt x="0" y="0"/>
                </a:lnTo>
                <a:lnTo>
                  <a:pt x="0" y="443484"/>
                </a:lnTo>
                <a:close/>
              </a:path>
              <a:path w="3860800" h="1336675">
                <a:moveTo>
                  <a:pt x="3038855" y="1336548"/>
                </a:moveTo>
                <a:lnTo>
                  <a:pt x="3860291" y="1336548"/>
                </a:lnTo>
                <a:lnTo>
                  <a:pt x="3860291" y="893064"/>
                </a:lnTo>
                <a:lnTo>
                  <a:pt x="3038855" y="893064"/>
                </a:lnTo>
                <a:lnTo>
                  <a:pt x="3038855" y="1336548"/>
                </a:lnTo>
                <a:close/>
              </a:path>
            </a:pathLst>
          </a:custGeom>
          <a:ln w="12700">
            <a:solidFill>
              <a:srgbClr val="E90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549510" y="3559809"/>
            <a:ext cx="11290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(4)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Click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Save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33680" y="4357096"/>
            <a:ext cx="5880735" cy="2433320"/>
            <a:chOff x="2933680" y="4357096"/>
            <a:chExt cx="5880735" cy="243332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3680" y="4357096"/>
              <a:ext cx="5880392" cy="24331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099048" y="6240779"/>
              <a:ext cx="820419" cy="443865"/>
            </a:xfrm>
            <a:custGeom>
              <a:avLst/>
              <a:gdLst/>
              <a:ahLst/>
              <a:cxnLst/>
              <a:rect l="l" t="t" r="r" b="b"/>
              <a:pathLst>
                <a:path w="820420" h="443865">
                  <a:moveTo>
                    <a:pt x="0" y="443484"/>
                  </a:moveTo>
                  <a:lnTo>
                    <a:pt x="819911" y="443484"/>
                  </a:lnTo>
                  <a:lnTo>
                    <a:pt x="819911" y="0"/>
                  </a:lnTo>
                  <a:lnTo>
                    <a:pt x="0" y="0"/>
                  </a:lnTo>
                  <a:lnTo>
                    <a:pt x="0" y="443484"/>
                  </a:lnTo>
                  <a:close/>
                </a:path>
              </a:pathLst>
            </a:custGeom>
            <a:ln w="12700">
              <a:solidFill>
                <a:srgbClr val="E900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49366" y="5840044"/>
              <a:ext cx="382905" cy="506095"/>
            </a:xfrm>
            <a:custGeom>
              <a:avLst/>
              <a:gdLst/>
              <a:ahLst/>
              <a:cxnLst/>
              <a:rect l="l" t="t" r="r" b="b"/>
              <a:pathLst>
                <a:path w="382904" h="506095">
                  <a:moveTo>
                    <a:pt x="91186" y="0"/>
                  </a:moveTo>
                  <a:lnTo>
                    <a:pt x="0" y="58077"/>
                  </a:lnTo>
                  <a:lnTo>
                    <a:pt x="245745" y="443611"/>
                  </a:lnTo>
                  <a:lnTo>
                    <a:pt x="200151" y="472643"/>
                  </a:lnTo>
                  <a:lnTo>
                    <a:pt x="349376" y="505688"/>
                  </a:lnTo>
                  <a:lnTo>
                    <a:pt x="382397" y="356501"/>
                  </a:lnTo>
                  <a:lnTo>
                    <a:pt x="336804" y="385533"/>
                  </a:lnTo>
                  <a:lnTo>
                    <a:pt x="91186" y="0"/>
                  </a:lnTo>
                  <a:close/>
                </a:path>
              </a:pathLst>
            </a:custGeom>
            <a:solidFill>
              <a:srgbClr val="E9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49366" y="5840044"/>
              <a:ext cx="382905" cy="506095"/>
            </a:xfrm>
            <a:custGeom>
              <a:avLst/>
              <a:gdLst/>
              <a:ahLst/>
              <a:cxnLst/>
              <a:rect l="l" t="t" r="r" b="b"/>
              <a:pathLst>
                <a:path w="382904" h="506095">
                  <a:moveTo>
                    <a:pt x="0" y="58077"/>
                  </a:moveTo>
                  <a:lnTo>
                    <a:pt x="245745" y="443611"/>
                  </a:lnTo>
                  <a:lnTo>
                    <a:pt x="200151" y="472643"/>
                  </a:lnTo>
                  <a:lnTo>
                    <a:pt x="349376" y="505688"/>
                  </a:lnTo>
                  <a:lnTo>
                    <a:pt x="382397" y="356501"/>
                  </a:lnTo>
                  <a:lnTo>
                    <a:pt x="336804" y="385533"/>
                  </a:lnTo>
                  <a:lnTo>
                    <a:pt x="91186" y="0"/>
                  </a:lnTo>
                  <a:lnTo>
                    <a:pt x="0" y="58077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267460" y="5185409"/>
            <a:ext cx="1358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6.</a:t>
            </a:r>
            <a:r>
              <a:rPr sz="1800" spc="-5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1D1A"/>
                </a:solidFill>
                <a:latin typeface="Microsoft Sans Serif"/>
                <a:cs typeface="Microsoft Sans Serif"/>
              </a:rPr>
              <a:t>Click</a:t>
            </a:r>
            <a:r>
              <a:rPr sz="1800" spc="-10" dirty="0">
                <a:solidFill>
                  <a:srgbClr val="1D1D1A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D1D1A"/>
                </a:solidFill>
                <a:latin typeface="Microsoft Sans Serif"/>
                <a:cs typeface="Microsoft Sans Serif"/>
              </a:rPr>
              <a:t>Save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25" name="object 25"/>
          <p:cNvSpPr txBox="1"/>
          <p:nvPr/>
        </p:nvSpPr>
        <p:spPr>
          <a:xfrm>
            <a:off x="1174496" y="6399231"/>
            <a:ext cx="17278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1D1D1B"/>
                </a:solidFill>
                <a:latin typeface="Microsoft Sans Serif"/>
                <a:cs typeface="Microsoft Sans Serif"/>
              </a:rPr>
              <a:t>Huawei</a:t>
            </a:r>
            <a:r>
              <a:rPr sz="9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D1D1B"/>
                </a:solidFill>
                <a:latin typeface="Microsoft Sans Serif"/>
                <a:cs typeface="Microsoft Sans Serif"/>
              </a:rPr>
              <a:t>Proprietary</a:t>
            </a:r>
            <a:r>
              <a:rPr sz="9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D1D1B"/>
                </a:solidFill>
                <a:latin typeface="Microsoft Sans Serif"/>
                <a:cs typeface="Microsoft Sans Serif"/>
              </a:rPr>
              <a:t>-</a:t>
            </a:r>
            <a:r>
              <a:rPr sz="9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D1D1B"/>
                </a:solidFill>
                <a:latin typeface="Microsoft Sans Serif"/>
                <a:cs typeface="Microsoft Sans Serif"/>
              </a:rPr>
              <a:t>Restricted</a:t>
            </a:r>
            <a:r>
              <a:rPr sz="9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D</a:t>
            </a:r>
            <a:endParaRPr sz="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5092" y="5239511"/>
            <a:ext cx="1876044" cy="4053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67598" y="2319324"/>
            <a:ext cx="3131820" cy="1700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3735">
              <a:lnSpc>
                <a:spcPct val="107100"/>
              </a:lnSpc>
              <a:spcBef>
                <a:spcPts val="100"/>
              </a:spcBef>
            </a:pPr>
            <a:r>
              <a:rPr sz="850" b="1" spc="-10" dirty="0">
                <a:solidFill>
                  <a:srgbClr val="1D1D1B"/>
                </a:solidFill>
                <a:latin typeface="Arial"/>
                <a:cs typeface="Arial"/>
              </a:rPr>
              <a:t>Copyright©2018</a:t>
            </a:r>
            <a:r>
              <a:rPr sz="850" b="1" spc="1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1D1D1B"/>
                </a:solidFill>
                <a:latin typeface="Arial"/>
                <a:cs typeface="Arial"/>
              </a:rPr>
              <a:t>Huawei</a:t>
            </a:r>
            <a:r>
              <a:rPr sz="850" b="1" spc="-1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1D1D1B"/>
                </a:solidFill>
                <a:latin typeface="Arial"/>
                <a:cs typeface="Arial"/>
              </a:rPr>
              <a:t>Technologies</a:t>
            </a:r>
            <a:r>
              <a:rPr sz="850" b="1" spc="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1D1D1B"/>
                </a:solidFill>
                <a:latin typeface="Arial"/>
                <a:cs typeface="Arial"/>
              </a:rPr>
              <a:t>Co.,</a:t>
            </a:r>
            <a:r>
              <a:rPr sz="850" b="1" spc="-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50" b="1" spc="-20" dirty="0">
                <a:solidFill>
                  <a:srgbClr val="1D1D1B"/>
                </a:solidFill>
                <a:latin typeface="Arial"/>
                <a:cs typeface="Arial"/>
              </a:rPr>
              <a:t>Ltd. </a:t>
            </a:r>
            <a:r>
              <a:rPr sz="850" b="1" dirty="0">
                <a:solidFill>
                  <a:srgbClr val="1D1D1B"/>
                </a:solidFill>
                <a:latin typeface="Arial"/>
                <a:cs typeface="Arial"/>
              </a:rPr>
              <a:t>All</a:t>
            </a:r>
            <a:r>
              <a:rPr sz="850" b="1" spc="-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1D1D1B"/>
                </a:solidFill>
                <a:latin typeface="Arial"/>
                <a:cs typeface="Arial"/>
              </a:rPr>
              <a:t>Rights</a:t>
            </a:r>
            <a:r>
              <a:rPr sz="850" b="1" spc="-1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50" b="1" spc="-10" dirty="0">
                <a:solidFill>
                  <a:srgbClr val="1D1D1B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850">
              <a:latin typeface="Arial"/>
              <a:cs typeface="Arial"/>
            </a:endParaRPr>
          </a:p>
          <a:p>
            <a:pPr marL="12700" marR="191135">
              <a:lnSpc>
                <a:spcPct val="107600"/>
              </a:lnSpc>
            </a:pP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The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 information</a:t>
            </a:r>
            <a:r>
              <a:rPr sz="850" spc="-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in</a:t>
            </a:r>
            <a:r>
              <a:rPr sz="85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this</a:t>
            </a:r>
            <a:r>
              <a:rPr sz="85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document may</a:t>
            </a:r>
            <a:r>
              <a:rPr sz="85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contain</a:t>
            </a:r>
            <a:r>
              <a:rPr sz="85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predictive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statements</a:t>
            </a:r>
            <a:r>
              <a:rPr sz="85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including,</a:t>
            </a:r>
            <a:r>
              <a:rPr sz="85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without</a:t>
            </a:r>
            <a:r>
              <a:rPr sz="85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limitation,</a:t>
            </a:r>
            <a:r>
              <a:rPr sz="85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statements</a:t>
            </a:r>
            <a:r>
              <a:rPr sz="85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regarding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the</a:t>
            </a:r>
            <a:r>
              <a:rPr sz="85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future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 financial</a:t>
            </a:r>
            <a:r>
              <a:rPr sz="85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and operating</a:t>
            </a:r>
            <a:r>
              <a:rPr sz="850" spc="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results,</a:t>
            </a:r>
            <a:r>
              <a:rPr sz="85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future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 product</a:t>
            </a:r>
            <a:endParaRPr sz="850">
              <a:latin typeface="Microsoft Sans Serif"/>
              <a:cs typeface="Microsoft Sans Serif"/>
            </a:endParaRPr>
          </a:p>
          <a:p>
            <a:pPr marL="12700" marR="5080">
              <a:lnSpc>
                <a:spcPct val="107600"/>
              </a:lnSpc>
              <a:spcBef>
                <a:spcPts val="10"/>
              </a:spcBef>
            </a:pP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portfolio,</a:t>
            </a:r>
            <a:r>
              <a:rPr sz="850" spc="-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new 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technology,</a:t>
            </a:r>
            <a:r>
              <a:rPr sz="850" spc="1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etc.</a:t>
            </a:r>
            <a:r>
              <a:rPr sz="85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There</a:t>
            </a:r>
            <a:r>
              <a:rPr sz="850" spc="1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are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a</a:t>
            </a:r>
            <a:r>
              <a:rPr sz="85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number</a:t>
            </a:r>
            <a:r>
              <a:rPr sz="850" spc="1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of factors</a:t>
            </a:r>
            <a:r>
              <a:rPr sz="85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that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could</a:t>
            </a:r>
            <a:r>
              <a:rPr sz="85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cause</a:t>
            </a:r>
            <a:r>
              <a:rPr sz="85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actual</a:t>
            </a:r>
            <a:r>
              <a:rPr sz="85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results</a:t>
            </a:r>
            <a:r>
              <a:rPr sz="85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and</a:t>
            </a:r>
            <a:r>
              <a:rPr sz="850" spc="-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developments</a:t>
            </a:r>
            <a:r>
              <a:rPr sz="850" spc="2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to</a:t>
            </a:r>
            <a:r>
              <a:rPr sz="85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differ</a:t>
            </a:r>
            <a:r>
              <a:rPr sz="85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materially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from</a:t>
            </a:r>
            <a:r>
              <a:rPr sz="85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those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expressed</a:t>
            </a:r>
            <a:r>
              <a:rPr sz="850" spc="1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or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 implied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in</a:t>
            </a:r>
            <a:r>
              <a:rPr sz="85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the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 predictive statements.</a:t>
            </a:r>
            <a:endParaRPr sz="850">
              <a:latin typeface="Microsoft Sans Serif"/>
              <a:cs typeface="Microsoft Sans Serif"/>
            </a:endParaRPr>
          </a:p>
          <a:p>
            <a:pPr marL="12700" marR="56515">
              <a:lnSpc>
                <a:spcPct val="107600"/>
              </a:lnSpc>
              <a:spcBef>
                <a:spcPts val="5"/>
              </a:spcBef>
            </a:pP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Therefore,</a:t>
            </a:r>
            <a:r>
              <a:rPr sz="850" spc="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such</a:t>
            </a:r>
            <a:r>
              <a:rPr sz="85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information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 is</a:t>
            </a:r>
            <a:r>
              <a:rPr sz="85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provided</a:t>
            </a:r>
            <a:r>
              <a:rPr sz="850" spc="1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for</a:t>
            </a:r>
            <a:r>
              <a:rPr sz="85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reference 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purpose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only</a:t>
            </a:r>
            <a:r>
              <a:rPr sz="85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and</a:t>
            </a:r>
            <a:r>
              <a:rPr sz="850" spc="-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constitutes</a:t>
            </a:r>
            <a:r>
              <a:rPr sz="85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neither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an</a:t>
            </a:r>
            <a:r>
              <a:rPr sz="85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offer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nor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an</a:t>
            </a:r>
            <a:r>
              <a:rPr sz="85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acceptance.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 Huawei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may</a:t>
            </a:r>
            <a:r>
              <a:rPr sz="85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change the</a:t>
            </a:r>
            <a:r>
              <a:rPr sz="85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information</a:t>
            </a:r>
            <a:r>
              <a:rPr sz="850" spc="-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at</a:t>
            </a:r>
            <a:r>
              <a:rPr sz="85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any</a:t>
            </a:r>
            <a:r>
              <a:rPr sz="85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time</a:t>
            </a:r>
            <a:r>
              <a:rPr sz="85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1D1D1B"/>
                </a:solidFill>
                <a:latin typeface="Microsoft Sans Serif"/>
                <a:cs typeface="Microsoft Sans Serif"/>
              </a:rPr>
              <a:t>without</a:t>
            </a:r>
            <a:r>
              <a:rPr sz="85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85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notice.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66075" y="1620469"/>
            <a:ext cx="2670810" cy="53848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44"/>
              </a:spcBef>
            </a:pPr>
            <a:r>
              <a:rPr sz="1200" dirty="0">
                <a:solidFill>
                  <a:srgbClr val="1D1D1B"/>
                </a:solidFill>
                <a:latin typeface="Microsoft Sans Serif"/>
                <a:cs typeface="Microsoft Sans Serif"/>
              </a:rPr>
              <a:t>Bring</a:t>
            </a:r>
            <a:r>
              <a:rPr sz="12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D1D1B"/>
                </a:solidFill>
                <a:latin typeface="Microsoft Sans Serif"/>
                <a:cs typeface="Microsoft Sans Serif"/>
              </a:rPr>
              <a:t>digital</a:t>
            </a:r>
            <a:r>
              <a:rPr sz="12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D1D1B"/>
                </a:solidFill>
                <a:latin typeface="Microsoft Sans Serif"/>
                <a:cs typeface="Microsoft Sans Serif"/>
              </a:rPr>
              <a:t>to</a:t>
            </a:r>
            <a:r>
              <a:rPr sz="12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D1D1B"/>
                </a:solidFill>
                <a:latin typeface="Microsoft Sans Serif"/>
                <a:cs typeface="Microsoft Sans Serif"/>
              </a:rPr>
              <a:t>every</a:t>
            </a:r>
            <a:r>
              <a:rPr sz="12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D1D1B"/>
                </a:solidFill>
                <a:latin typeface="Microsoft Sans Serif"/>
                <a:cs typeface="Microsoft Sans Serif"/>
              </a:rPr>
              <a:t>person,</a:t>
            </a:r>
            <a:r>
              <a:rPr sz="12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D1D1B"/>
                </a:solidFill>
                <a:latin typeface="Microsoft Sans Serif"/>
                <a:cs typeface="Microsoft Sans Serif"/>
              </a:rPr>
              <a:t>home</a:t>
            </a:r>
            <a:r>
              <a:rPr sz="12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and </a:t>
            </a:r>
            <a:r>
              <a:rPr sz="12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organization</a:t>
            </a:r>
            <a:r>
              <a:rPr sz="12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D1D1B"/>
                </a:solidFill>
                <a:latin typeface="Microsoft Sans Serif"/>
                <a:cs typeface="Microsoft Sans Serif"/>
              </a:rPr>
              <a:t>for</a:t>
            </a:r>
            <a:r>
              <a:rPr sz="1200" spc="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D1D1B"/>
                </a:solidFill>
                <a:latin typeface="Microsoft Sans Serif"/>
                <a:cs typeface="Microsoft Sans Serif"/>
              </a:rPr>
              <a:t>a</a:t>
            </a:r>
            <a:r>
              <a:rPr sz="1200" spc="1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D1D1B"/>
                </a:solidFill>
                <a:latin typeface="Microsoft Sans Serif"/>
                <a:cs typeface="Microsoft Sans Serif"/>
              </a:rPr>
              <a:t>fully</a:t>
            </a:r>
            <a:r>
              <a:rPr sz="1200" spc="-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connected, intelligent</a:t>
            </a:r>
            <a:r>
              <a:rPr sz="1200" spc="1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world.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6206" y="1418971"/>
            <a:ext cx="3046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none" dirty="0">
                <a:solidFill>
                  <a:srgbClr val="1D1D1A"/>
                </a:solidFill>
              </a:rPr>
              <a:t>Thank</a:t>
            </a:r>
            <a:r>
              <a:rPr sz="4800" u="none" spc="-45" dirty="0">
                <a:solidFill>
                  <a:srgbClr val="1D1D1A"/>
                </a:solidFill>
              </a:rPr>
              <a:t> </a:t>
            </a:r>
            <a:r>
              <a:rPr sz="4800" u="none" spc="-20" dirty="0">
                <a:solidFill>
                  <a:srgbClr val="1D1D1A"/>
                </a:solidFill>
              </a:rPr>
              <a:t>you.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6000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276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Microsoft Sans Serif</vt:lpstr>
      <vt:lpstr>Office Theme</vt:lpstr>
      <vt:lpstr>AI Overview</vt:lpstr>
      <vt:lpstr>Contents</vt:lpstr>
      <vt:lpstr>How to create account</vt:lpstr>
      <vt:lpstr>How to associate your account with the academy</vt:lpstr>
      <vt:lpstr>PowerPoint Presentation</vt:lpstr>
      <vt:lpstr>4. Click on the red +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AMANI SAYED FAROUK</dc:creator>
  <cp:lastModifiedBy>MOHAMED YOUNIS</cp:lastModifiedBy>
  <cp:revision>1</cp:revision>
  <dcterms:created xsi:type="dcterms:W3CDTF">2025-10-12T07:02:42Z</dcterms:created>
  <dcterms:modified xsi:type="dcterms:W3CDTF">2025-10-12T07:03:47Z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2025-09-28T00:00:00Z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2025-10-12T00:00:00Z</vt:filetime>
  </property>
  <property fmtid="{D5CDD505-2E9C-101B-9397-08002B2CF9AE}" pid="5" name="Producer">
    <vt:lpwstr>Microsoft® PowerPoint® LTSC</vt:lpwstr>
  </property>
</Properties>
</file>